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3" r:id="rId2"/>
    <p:sldId id="294" r:id="rId3"/>
    <p:sldId id="332" r:id="rId4"/>
    <p:sldId id="329" r:id="rId5"/>
    <p:sldId id="325" r:id="rId6"/>
    <p:sldId id="259" r:id="rId7"/>
    <p:sldId id="296" r:id="rId8"/>
    <p:sldId id="331" r:id="rId9"/>
    <p:sldId id="323" r:id="rId10"/>
    <p:sldId id="330" r:id="rId11"/>
    <p:sldId id="322" r:id="rId12"/>
    <p:sldId id="326" r:id="rId13"/>
    <p:sldId id="327" r:id="rId14"/>
    <p:sldId id="328" r:id="rId15"/>
    <p:sldId id="297" r:id="rId16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AEC0"/>
    <a:srgbClr val="AADFEC"/>
    <a:srgbClr val="54B2D4"/>
    <a:srgbClr val="3B485D"/>
    <a:srgbClr val="D7F5D6"/>
    <a:srgbClr val="F9F0B2"/>
    <a:srgbClr val="CCECF4"/>
    <a:srgbClr val="88D2E4"/>
    <a:srgbClr val="AFDA92"/>
    <a:srgbClr val="F2C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9" autoAdjust="0"/>
    <p:restoredTop sz="95574" autoAdjust="0"/>
  </p:normalViewPr>
  <p:slideViewPr>
    <p:cSldViewPr>
      <p:cViewPr varScale="1">
        <p:scale>
          <a:sx n="100" d="100"/>
          <a:sy n="100" d="100"/>
        </p:scale>
        <p:origin x="17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256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2024. 1. 23.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4T18:54:41.2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0,'66'0,"0"0,10 0,3 0,2 0,2 0,9 0,2 0,3 0,-1 0,-7 0,-3 0,-10 0,-3 0,-11 0,-4 0,21 0,-22 0,-21 0,-14 0,-2 0,1 0,-10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4T18:54:43.7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1,'82'0,"-2"0,-19 0,-2 0,-2 0,-5 0,0 0,2 0,0 0,-2 0,-8 0,-9 0,-8 2,-12 0,-4 3,-5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4T18:54:48.5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1,'73'0,"12"0,1 0,-32-1,3 2,8 0,3 3,2 2,2 2,5 2,0 3,0 2,0 1,1 0,0-2,-2-1,-2-3,-7-1,-1-2,9-2,-4-2,16 1,-28-1,-2 0,7 0,14 4,-10 1,-1 3,-6 3,-6 0,-7 0,-12-4,-10-4,-9-3,-6-3,-3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2024. 1. 23.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Decision tree regressor - </a:t>
            </a:r>
            <a:r>
              <a:rPr lang="en-GB" dirty="0" err="1"/>
              <a:t>ryan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12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Random forest tree – Darryl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451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Excel breakdown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89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Evaluation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51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QUESTIONS AT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4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Ryan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808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Ryan!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386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Sql</a:t>
            </a:r>
            <a:r>
              <a:rPr lang="en-GB" dirty="0"/>
              <a:t> data Darryl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40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Visualiations</a:t>
            </a:r>
            <a:r>
              <a:rPr lang="en-GB" dirty="0"/>
              <a:t> – </a:t>
            </a:r>
            <a:r>
              <a:rPr lang="en-GB" dirty="0" err="1"/>
              <a:t>natalie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2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ko-KR" dirty="0"/>
              <a:t>Natalie babes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49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 lol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1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 again slay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7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Ransac</a:t>
            </a:r>
            <a:r>
              <a:rPr lang="en-GB" dirty="0"/>
              <a:t> – </a:t>
            </a:r>
            <a:r>
              <a:rPr lang="en-GB" dirty="0" err="1"/>
              <a:t>natalie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9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BD9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2024. 1. 23.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57200" y="908720"/>
            <a:ext cx="8229600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>
                  <a:outerShdw blurRad="114300" dist="12700" dir="5400000" algn="ctr" rotWithShape="0">
                    <a:schemeClr val="accent1">
                      <a:alpha val="14000"/>
                    </a:scheme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2024. 1. 23.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2024. 1. 23.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2024. 1. 23.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1181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181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2024. 1. 23.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2024. 1. 23.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187624" y="1196752"/>
            <a:ext cx="6768752" cy="16561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2024. 1. 23.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0" r:id="rId4"/>
    <p:sldLayoutId id="2147483656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customXml" Target="../ink/ink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customXml" Target="../ink/ink3.xml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CAR PRICE PREDICTION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449626" y="2030651"/>
            <a:ext cx="62447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RYAN, NATALIE, DARRYL, JASPREET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8795F6-41A0-D650-3205-DBB29426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RANSAC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239C0-4C37-890B-026E-2F8B499F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18401"/>
            <a:ext cx="4104456" cy="3064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8194C-2A19-D920-73DE-8E2F5AFC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412776"/>
            <a:ext cx="4373169" cy="3275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C0AFD2-A211-EBA0-F489-2FB7EB36528B}"/>
              </a:ext>
            </a:extLst>
          </p:cNvPr>
          <p:cNvSpPr txBox="1"/>
          <p:nvPr/>
        </p:nvSpPr>
        <p:spPr>
          <a:xfrm>
            <a:off x="988741" y="4611231"/>
            <a:ext cx="67829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i="0" dirty="0">
                <a:effectLst/>
                <a:latin typeface="Söhne"/>
              </a:rPr>
              <a:t>Prediction and Visualization:</a:t>
            </a:r>
            <a:endParaRPr lang="en-GB" sz="1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öhne"/>
              </a:rPr>
              <a:t>Generated predictions on the testing 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öhne"/>
              </a:rPr>
              <a:t>Visualized results using a scatter plot, emphasizing inliers, and showcasing the RANSAC regression line.</a:t>
            </a:r>
          </a:p>
          <a:p>
            <a:pPr algn="l"/>
            <a:r>
              <a:rPr lang="en-GB" sz="1400" b="1" i="0" dirty="0">
                <a:effectLst/>
                <a:latin typeface="Söhne"/>
              </a:rPr>
              <a:t>Check Data Sizes</a:t>
            </a:r>
            <a:endParaRPr lang="en-GB" sz="1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öhne"/>
              </a:rPr>
              <a:t>Displayed sizes of the testing set and the corresponding target variable.</a:t>
            </a:r>
          </a:p>
          <a:p>
            <a:pPr algn="l"/>
            <a:r>
              <a:rPr lang="en-GB" sz="1400" b="1" i="0" dirty="0">
                <a:effectLst/>
                <a:latin typeface="Söhne"/>
              </a:rPr>
              <a:t>Outcome</a:t>
            </a:r>
            <a:endParaRPr lang="en-GB" sz="1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öhne"/>
              </a:rPr>
              <a:t>Effectively demonstrated the model's ability to handle outliers through visualized results, providing insights into its performance on the testing data.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8136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41CE-35D5-C1B0-13D5-18467611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 REGRESSOR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1AFE4-8B6F-04A9-5CE8-1FBAE9EFD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708" y="1336674"/>
            <a:ext cx="3523708" cy="3171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DBFC8-D43A-2AA1-3AF0-BAD1C1FF6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5" y="1336675"/>
            <a:ext cx="3762103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570261-0629-60E1-A6C9-E3352772F0B9}"/>
              </a:ext>
            </a:extLst>
          </p:cNvPr>
          <p:cNvSpPr txBox="1"/>
          <p:nvPr/>
        </p:nvSpPr>
        <p:spPr>
          <a:xfrm>
            <a:off x="6055421" y="4601054"/>
            <a:ext cx="2260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The model excels in capturing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nonlinear relationships, providing interpretable insights into how input features contribute to predictions. The splitting criteria, often Mean Squared Error, guide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decisions at each node, and the model is prone to overfitting,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which can be mitigated through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techniques like pruning.</a:t>
            </a:r>
            <a:endParaRPr lang="en-GB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1CE683-4C7C-AE0A-947F-97C703964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558846"/>
            <a:ext cx="58039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8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FF78-A70D-8722-A855-A523B81D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TREE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5B025-2C02-8A59-194B-81FE5A6E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76" y="1124744"/>
            <a:ext cx="4572000" cy="30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A1E12-FC98-79B1-5BFB-9225D3D5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356" y="1268760"/>
            <a:ext cx="4152900" cy="372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78244-3ECD-CC9D-9F80-3D303E1FC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653136"/>
            <a:ext cx="4133304" cy="239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D77E64-9601-CADB-CD3E-F03028E69B9D}"/>
              </a:ext>
            </a:extLst>
          </p:cNvPr>
          <p:cNvSpPr txBox="1"/>
          <p:nvPr/>
        </p:nvSpPr>
        <p:spPr>
          <a:xfrm>
            <a:off x="209476" y="5157192"/>
            <a:ext cx="8394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the final prediction is determined by aggregating the predictions of individual trees. Random Forests excel in handling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high-dimensional data, noisy datasets, and providing robust predictions. They reduce overfitting by introducing randomness and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decorrelating trees. The ensemble approach enhances predictive accuracy, and feature importance analysis can highlight the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contributions of different features. </a:t>
            </a:r>
            <a:endParaRPr lang="en-GB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6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B33-DC04-5D1B-977D-33FDC841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EXCEL BREAKDOWN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BF0CB-5B3A-8A1F-F092-D6F29DEB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556792"/>
            <a:ext cx="740653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8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E4A9-422B-A05B-663C-71B88F4D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5CEC-F0C8-29AA-F2AC-11F1C3E63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37" y="1844824"/>
            <a:ext cx="8402525" cy="3168352"/>
          </a:xfrm>
        </p:spPr>
        <p:txBody>
          <a:bodyPr/>
          <a:lstStyle/>
          <a:p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we had the opportunity to repeat this project, we would use live API data to build the model on </a:t>
            </a:r>
          </a:p>
          <a:p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real-time data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Additionally, we could have used the mean squared error metric across all models to work out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absolute error. 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would also be good to use cross validation techniques to help gauge how well the model works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unseen data </a:t>
            </a:r>
          </a:p>
        </p:txBody>
      </p:sp>
    </p:spTree>
    <p:extLst>
      <p:ext uri="{BB962C8B-B14F-4D97-AF65-F5344CB8AC3E}">
        <p14:creationId xmlns:p14="http://schemas.microsoft.com/office/powerpoint/2010/main" val="1365765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THANK YOU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87490" y="836712"/>
            <a:ext cx="7642615" cy="1755545"/>
            <a:chOff x="-623041" y="4894007"/>
            <a:chExt cx="7642615" cy="1755545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-623041" y="5398063"/>
              <a:ext cx="267695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buClr>
                  <a:srgbClr val="6FCADF"/>
                </a:buClr>
              </a:pPr>
              <a:r>
                <a:rPr kumimoji="1" lang="en-US" altLang="ko-KR" sz="24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INTRODUCTION</a:t>
              </a:r>
            </a:p>
          </p:txBody>
        </p:sp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>
              <a:off x="1781349" y="4894007"/>
              <a:ext cx="5238225" cy="1755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algn="ctr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4B2D4"/>
                </a:buClr>
                <a:buSzTx/>
                <a:tabLst/>
              </a:pPr>
              <a:r>
                <a:rPr lang="en-GB" sz="1400" b="0" i="0" dirty="0">
                  <a:solidFill>
                    <a:srgbClr val="E6EDF3"/>
                  </a:solidFill>
                  <a:effectLst/>
                  <a:latin typeface="-apple-system"/>
                </a:rPr>
                <a:t>The goal of this project was to develop several predictive models for </a:t>
              </a:r>
            </a:p>
            <a:p>
              <a:pPr marR="0" algn="ctr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4B2D4"/>
                </a:buClr>
                <a:buSzTx/>
                <a:tabLst/>
              </a:pPr>
              <a:r>
                <a:rPr lang="en-GB" sz="1400" b="0" i="0" dirty="0">
                  <a:solidFill>
                    <a:srgbClr val="E6EDF3"/>
                  </a:solidFill>
                  <a:effectLst/>
                  <a:latin typeface="-apple-system"/>
                </a:rPr>
                <a:t>used car prices. We used a dataset with features such as model, year, transmission, mileage, fuel type, and engine size, to uncover patterns and relationships influencing the pricing of used cars.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1DD5A-782B-B036-8FF6-BF57E366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32656"/>
            <a:ext cx="7661196" cy="796908"/>
          </a:xfrm>
        </p:spPr>
        <p:txBody>
          <a:bodyPr/>
          <a:lstStyle/>
          <a:p>
            <a:r>
              <a:rPr lang="en-GB" dirty="0"/>
              <a:t>DATA CLEANING</a:t>
            </a:r>
          </a:p>
        </p:txBody>
      </p:sp>
      <p:pic>
        <p:nvPicPr>
          <p:cNvPr id="5" name="Picture 4" descr="A screenshot of a car data set&#10;&#10;Description automatically generated">
            <a:extLst>
              <a:ext uri="{FF2B5EF4-FFF2-40B4-BE49-F238E27FC236}">
                <a16:creationId xmlns:a16="http://schemas.microsoft.com/office/drawing/2014/main" id="{780E93C2-FB04-2F3D-52EE-15CBF807A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3844"/>
            <a:ext cx="5227752" cy="3099544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350350E-38A8-A091-6843-1CC0CB5CA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81128"/>
            <a:ext cx="4686300" cy="171450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2E23A61-6F6D-9479-2EBC-D8AE72740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80" y="2420888"/>
            <a:ext cx="3314507" cy="1349478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C435665-0A3C-93F9-DA85-6F3989A04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087" y="3857228"/>
            <a:ext cx="3568700" cy="1447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9D898F6-F6C5-A3DE-BE56-C8D8065FB2BA}"/>
                  </a:ext>
                </a:extLst>
              </p14:cNvPr>
              <p14:cNvContentPartPr/>
              <p14:nvPr/>
            </p14:nvContentPartPr>
            <p14:xfrm>
              <a:off x="6760260" y="2625180"/>
              <a:ext cx="55080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9D898F6-F6C5-A3DE-BE56-C8D8065FB2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6260" y="2517180"/>
                <a:ext cx="658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85A07F-C4C9-638C-4F04-C8B31913D201}"/>
                  </a:ext>
                </a:extLst>
              </p14:cNvPr>
              <p14:cNvContentPartPr/>
              <p14:nvPr/>
            </p14:nvContentPartPr>
            <p14:xfrm>
              <a:off x="6610140" y="4041420"/>
              <a:ext cx="267120" cy="5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85A07F-C4C9-638C-4F04-C8B31913D2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56500" y="3933780"/>
                <a:ext cx="3747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1AC2BE-B755-D969-3495-3D14E2F5F002}"/>
                  </a:ext>
                </a:extLst>
              </p14:cNvPr>
              <p14:cNvContentPartPr/>
              <p14:nvPr/>
            </p14:nvContentPartPr>
            <p14:xfrm>
              <a:off x="1408500" y="6181980"/>
              <a:ext cx="815760" cy="90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1AC2BE-B755-D969-3495-3D14E2F5F0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4860" y="6073980"/>
                <a:ext cx="923400" cy="3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1832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DB83D20D-3EE1-4055-80F1-AF70BE37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1812"/>
            <a:ext cx="7661196" cy="796908"/>
          </a:xfrm>
        </p:spPr>
        <p:txBody>
          <a:bodyPr/>
          <a:lstStyle/>
          <a:p>
            <a:r>
              <a:rPr lang="en-US" dirty="0"/>
              <a:t>SQL data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40EDE3-8273-37AF-F2F5-76705EEA9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3" y="2185516"/>
            <a:ext cx="3981450" cy="318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10AD8-23CC-CEDB-5003-F4BD69A1BCDE}"/>
              </a:ext>
            </a:extLst>
          </p:cNvPr>
          <p:cNvSpPr txBox="1"/>
          <p:nvPr/>
        </p:nvSpPr>
        <p:spPr>
          <a:xfrm>
            <a:off x="4427984" y="2274838"/>
            <a:ext cx="4426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The data obtained from Kaggle underwent </a:t>
            </a:r>
          </a:p>
          <a:p>
            <a:r>
              <a:rPr lang="en-GB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cleaning and pre-processing, involving the </a:t>
            </a:r>
          </a:p>
          <a:p>
            <a:r>
              <a:rPr lang="en-GB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removal of </a:t>
            </a:r>
            <a:r>
              <a:rPr lang="en-GB" b="0" i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NaN</a:t>
            </a:r>
            <a:r>
              <a:rPr lang="en-GB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 values and potential outliers. Subsequently, a connection to an SQLite database was established, empowering the </a:t>
            </a:r>
          </a:p>
          <a:p>
            <a:r>
              <a:rPr lang="en-GB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execution of commands and queries directly within the database.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6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FC8012-0D59-4F11-8AED-91D7D7C1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1812"/>
            <a:ext cx="7661196" cy="796908"/>
          </a:xfrm>
        </p:spPr>
        <p:txBody>
          <a:bodyPr/>
          <a:lstStyle/>
          <a:p>
            <a:r>
              <a:rPr lang="en-US" dirty="0"/>
              <a:t>Data visualisations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2E1897-EF32-7ECF-42C5-2CCC59A6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52736"/>
            <a:ext cx="3843205" cy="3021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E79323-4849-B79B-3BD5-A481A2D34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480" y="1309142"/>
            <a:ext cx="3918585" cy="2764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42EB3-C9EC-2DF7-6DA3-7CB1C0D15E77}"/>
              </a:ext>
            </a:extLst>
          </p:cNvPr>
          <p:cNvSpPr txBox="1"/>
          <p:nvPr/>
        </p:nvSpPr>
        <p:spPr>
          <a:xfrm>
            <a:off x="251520" y="4247413"/>
            <a:ext cx="33123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To get a better idea of the data set we used a correlation matrix.</a:t>
            </a:r>
            <a:br>
              <a:rPr lang="en-GB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Before building any machine learning </a:t>
            </a:r>
          </a:p>
          <a:p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model we looked at which variables are </a:t>
            </a:r>
          </a:p>
          <a:p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correlated, to can gain a better</a:t>
            </a:r>
          </a:p>
          <a:p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 understanding about what’s most </a:t>
            </a:r>
          </a:p>
          <a:p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important for our models.</a:t>
            </a:r>
            <a:br>
              <a:rPr lang="en-GB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Price measure against engine size and year of the car showed a positive relationship.</a:t>
            </a:r>
            <a:br>
              <a:rPr lang="en-GB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Price measure against mpg and mileage </a:t>
            </a:r>
          </a:p>
          <a:p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showed a negative relationship.</a:t>
            </a:r>
            <a:endParaRPr lang="en-GB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B866D-8D87-518A-6519-90EBD30721E4}"/>
              </a:ext>
            </a:extLst>
          </p:cNvPr>
          <p:cNvSpPr txBox="1"/>
          <p:nvPr/>
        </p:nvSpPr>
        <p:spPr>
          <a:xfrm>
            <a:off x="4926673" y="4397101"/>
            <a:ext cx="3528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To enhance the representation of data </a:t>
            </a:r>
          </a:p>
          <a:p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variation, a violin plot was employed. Notably, both automatic and semi-auto transmissions exhibit higher mean prices, accompanied by </a:t>
            </a:r>
          </a:p>
          <a:p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instances of extreme prices. The make of the </a:t>
            </a:r>
          </a:p>
          <a:p>
            <a:r>
              <a:rPr lang="en-GB" sz="1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lack-Lato"/>
              </a:rPr>
              <a:t>car is also a critical factor in this analysis.</a:t>
            </a:r>
            <a:endParaRPr lang="en-GB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978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56060" y="906515"/>
            <a:ext cx="2153896" cy="770370"/>
            <a:chOff x="5784444" y="1584086"/>
            <a:chExt cx="2153896" cy="770370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784444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altLang="ko-KR" b="1" dirty="0">
                  <a:ln w="3175">
                    <a:noFill/>
                  </a:ln>
                  <a:solidFill>
                    <a:srgbClr val="AADFEC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PCA and linear regression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6650998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AADFEC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ln w="3175">
                  <a:noFill/>
                </a:ln>
                <a:solidFill>
                  <a:srgbClr val="AADFEC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33214" y="2871755"/>
            <a:ext cx="2153896" cy="770370"/>
            <a:chOff x="5792567" y="1584086"/>
            <a:chExt cx="2153896" cy="770370"/>
          </a:xfrm>
        </p:grpSpPr>
        <p:sp>
          <p:nvSpPr>
            <p:cNvPr id="52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altLang="ko-KR" b="1" dirty="0">
                  <a:ln w="3175">
                    <a:noFill/>
                  </a:ln>
                  <a:solidFill>
                    <a:srgbClr val="AADFEC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RANSAC model</a:t>
              </a:r>
            </a:p>
          </p:txBody>
        </p:sp>
        <p:sp>
          <p:nvSpPr>
            <p:cNvPr id="54" name="TextBox 13"/>
            <p:cNvSpPr txBox="1">
              <a:spLocks noChangeArrowheads="1"/>
            </p:cNvSpPr>
            <p:nvPr/>
          </p:nvSpPr>
          <p:spPr bwMode="auto">
            <a:xfrm>
              <a:off x="6615279" y="1584086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AADFEC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ln w="3175">
                  <a:noFill/>
                </a:ln>
                <a:solidFill>
                  <a:srgbClr val="AADFEC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994514" y="814646"/>
            <a:ext cx="2153896" cy="770370"/>
            <a:chOff x="5792567" y="1584086"/>
            <a:chExt cx="2153896" cy="770370"/>
          </a:xfrm>
        </p:grpSpPr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altLang="ko-KR" b="1" dirty="0">
                  <a:ln w="3175">
                    <a:noFill/>
                  </a:ln>
                  <a:solidFill>
                    <a:srgbClr val="54B2D4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Decision tree regressor</a:t>
              </a:r>
            </a:p>
          </p:txBody>
        </p:sp>
        <p:sp>
          <p:nvSpPr>
            <p:cNvPr id="46" name="TextBox 13"/>
            <p:cNvSpPr txBox="1">
              <a:spLocks noChangeArrowheads="1"/>
            </p:cNvSpPr>
            <p:nvPr/>
          </p:nvSpPr>
          <p:spPr bwMode="auto">
            <a:xfrm>
              <a:off x="6615278" y="1584086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54B2D4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ln w="3175">
                  <a:noFill/>
                </a:ln>
                <a:solidFill>
                  <a:srgbClr val="54B2D4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283968" y="2441326"/>
            <a:ext cx="2153896" cy="736603"/>
            <a:chOff x="5993678" y="1633496"/>
            <a:chExt cx="2153896" cy="736603"/>
          </a:xfrm>
        </p:grpSpPr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993678" y="2062124"/>
              <a:ext cx="2153896" cy="307975"/>
            </a:xfrm>
            <a:prstGeom prst="rect">
              <a:avLst/>
            </a:prstGeom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altLang="ko-KR" b="1" dirty="0">
                  <a:ln w="3175">
                    <a:noFill/>
                  </a:ln>
                  <a:solidFill>
                    <a:srgbClr val="54B2D4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Random forest model</a:t>
              </a:r>
            </a:p>
          </p:txBody>
        </p:sp>
        <p:sp>
          <p:nvSpPr>
            <p:cNvPr id="43" name="TextBox 13"/>
            <p:cNvSpPr txBox="1">
              <a:spLocks noChangeArrowheads="1"/>
            </p:cNvSpPr>
            <p:nvPr/>
          </p:nvSpPr>
          <p:spPr bwMode="auto">
            <a:xfrm>
              <a:off x="6816389" y="1633496"/>
              <a:ext cx="508474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54B2D4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ln w="3175">
                  <a:noFill/>
                </a:ln>
                <a:solidFill>
                  <a:srgbClr val="54B2D4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" name="TextBox 13">
            <a:extLst>
              <a:ext uri="{FF2B5EF4-FFF2-40B4-BE49-F238E27FC236}">
                <a16:creationId xmlns:a16="http://schemas.microsoft.com/office/drawing/2014/main" id="{D2A48B7F-2956-9141-EB1C-71A7C679A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036" y="588903"/>
            <a:ext cx="219483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b="1" dirty="0">
                <a:ln w="3175">
                  <a:noFill/>
                </a:ln>
                <a:solidFill>
                  <a:srgbClr val="66CCE0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</a:rPr>
              <a:t>MODELS USED</a:t>
            </a:r>
            <a:endParaRPr lang="ko-KR" altLang="en-US" sz="2500" b="1" dirty="0">
              <a:ln w="3175">
                <a:noFill/>
              </a:ln>
              <a:solidFill>
                <a:srgbClr val="66CCE0"/>
              </a:solidFill>
              <a:effectLst>
                <a:outerShdw blurRad="50800" dist="127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97844-0FD4-A9C1-E0FE-C3AECFA600A7}"/>
              </a:ext>
            </a:extLst>
          </p:cNvPr>
          <p:cNvSpPr txBox="1"/>
          <p:nvPr/>
        </p:nvSpPr>
        <p:spPr>
          <a:xfrm>
            <a:off x="6156176" y="1585017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This is a supervised machine </a:t>
            </a:r>
          </a:p>
          <a:p>
            <a:r>
              <a:rPr lang="en-GB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learning algorithm that  i</a:t>
            </a:r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</a:rPr>
              <a:t>s used by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</a:rPr>
              <a:t>the Train Using </a:t>
            </a:r>
            <a:r>
              <a:rPr lang="en-GB" sz="1200" b="0" i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</a:rPr>
              <a:t>AutoML</a:t>
            </a:r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</a:rPr>
              <a:t> tool and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</a:rPr>
              <a:t>classifies or regresses the data using true or false answers to certain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</a:rPr>
              <a:t>questions</a:t>
            </a:r>
            <a:endParaRPr lang="en-GB" sz="1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129B9-0DAA-927A-3952-3BF5604182F5}"/>
              </a:ext>
            </a:extLst>
          </p:cNvPr>
          <p:cNvSpPr txBox="1"/>
          <p:nvPr/>
        </p:nvSpPr>
        <p:spPr>
          <a:xfrm>
            <a:off x="568028" y="1676885"/>
            <a:ext cx="2719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oogle Sans"/>
              </a:rPr>
              <a:t>PCA is a technique involved in converting variables which are correlated into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oogle Sans"/>
              </a:rPr>
              <a:t>independent variables without changing the variability</a:t>
            </a:r>
            <a:endParaRPr lang="en-GB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F8F76-3F13-5BED-45B8-A9F7073A79A3}"/>
              </a:ext>
            </a:extLst>
          </p:cNvPr>
          <p:cNvSpPr txBox="1"/>
          <p:nvPr/>
        </p:nvSpPr>
        <p:spPr>
          <a:xfrm>
            <a:off x="558395" y="3846823"/>
            <a:ext cx="28917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RANSAC, which stands for Random Sample Consensus, is an iterative algorithm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commonly used in robust regression to deal with outliers in a dataset. It is particularly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useful when there are data points that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deviate significantly from the overall </a:t>
            </a:r>
          </a:p>
          <a:p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pattern.</a:t>
            </a:r>
            <a:endParaRPr lang="en-GB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008DC-E36A-51BD-5091-1768FC5C6C9B}"/>
              </a:ext>
            </a:extLst>
          </p:cNvPr>
          <p:cNvSpPr txBox="1"/>
          <p:nvPr/>
        </p:nvSpPr>
        <p:spPr>
          <a:xfrm>
            <a:off x="3851920" y="3177929"/>
            <a:ext cx="2585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A Random Forest model is an </a:t>
            </a:r>
          </a:p>
          <a:p>
            <a:pPr algn="l"/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ensemble learning technique used for both classification and regression </a:t>
            </a:r>
          </a:p>
          <a:p>
            <a:pPr algn="l"/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tasks. It is constructed from multiple </a:t>
            </a:r>
          </a:p>
          <a:p>
            <a:pPr algn="l"/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decision trees during training and </a:t>
            </a:r>
          </a:p>
          <a:p>
            <a:pPr algn="l"/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outputs the mean (regression) or </a:t>
            </a:r>
          </a:p>
          <a:p>
            <a:pPr algn="l"/>
            <a:r>
              <a:rPr lang="en-GB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mode (classification) prediction of the individual trees for the given input.</a:t>
            </a:r>
          </a:p>
          <a:p>
            <a:br>
              <a:rPr lang="en-GB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GB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1363474"/>
            <a:ext cx="8305719" cy="1417454"/>
          </a:xfrm>
        </p:spPr>
        <p:txBody>
          <a:bodyPr>
            <a:normAutofit lnSpcReduction="10000"/>
          </a:bodyPr>
          <a:lstStyle/>
          <a:p>
            <a:r>
              <a:rPr lang="en-GB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When using PCA (Principal Component Analysis) in combination with linear regression, the typical </a:t>
            </a:r>
          </a:p>
          <a:p>
            <a:r>
              <a:rPr lang="en-GB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approach involves reducing the dimensionality of the feature space using PCA and then applying </a:t>
            </a:r>
          </a:p>
          <a:p>
            <a:r>
              <a:rPr lang="en-GB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linear regression on the reduced set of principal components. This can be particularly useful in </a:t>
            </a:r>
          </a:p>
          <a:p>
            <a:r>
              <a:rPr lang="en-GB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scenarios where the original feature space is high-dimensional or when you want to reduce </a:t>
            </a:r>
          </a:p>
          <a:p>
            <a:r>
              <a:rPr lang="en-GB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öhne"/>
              </a:rPr>
              <a:t>multicollinearity among features.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PCA AND LINEAR REGRESSION</a:t>
            </a:r>
            <a:endParaRPr lang="ko-KR" altLang="en-US" dirty="0"/>
          </a:p>
        </p:txBody>
      </p:sp>
      <p:pic>
        <p:nvPicPr>
          <p:cNvPr id="11" name="Picture 10" descr="A graph of a blue line&#10;&#10;Description automatically generated">
            <a:extLst>
              <a:ext uri="{FF2B5EF4-FFF2-40B4-BE49-F238E27FC236}">
                <a16:creationId xmlns:a16="http://schemas.microsoft.com/office/drawing/2014/main" id="{56772100-C51D-38FA-8476-DE5081C8F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" y="2798068"/>
            <a:ext cx="3695700" cy="2590800"/>
          </a:xfrm>
          <a:prstGeom prst="rect">
            <a:avLst/>
          </a:prstGeom>
        </p:spPr>
      </p:pic>
      <p:pic>
        <p:nvPicPr>
          <p:cNvPr id="13" name="Picture 12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716BC89A-16E0-B3E1-B270-6272AB8E6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494975"/>
            <a:ext cx="3644900" cy="3111500"/>
          </a:xfrm>
          <a:prstGeom prst="rect">
            <a:avLst/>
          </a:prstGeom>
        </p:spPr>
      </p:pic>
      <p:pic>
        <p:nvPicPr>
          <p:cNvPr id="9" name="Picture 8" descr="A blue dot diagram with white text&#10;&#10;Description automatically generated">
            <a:extLst>
              <a:ext uri="{FF2B5EF4-FFF2-40B4-BE49-F238E27FC236}">
                <a16:creationId xmlns:a16="http://schemas.microsoft.com/office/drawing/2014/main" id="{02A42D78-F2E0-2C3A-C21D-45779A3FE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85" y="4890598"/>
            <a:ext cx="2567815" cy="1847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4C1B7-C374-9A9F-14A3-D1CA3682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AND LINEAR REGRESSION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FE18CA6-5781-5647-7746-6AB2B436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2" y="1179416"/>
            <a:ext cx="4932806" cy="2743691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FF8DC2-791D-41C2-59B3-7F12879F3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671853"/>
            <a:ext cx="4464496" cy="304905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179A277-2878-20A2-57A7-19C45C47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53" y="1993411"/>
            <a:ext cx="3357684" cy="1435589"/>
          </a:xfrm>
          <a:prstGeom prst="rect">
            <a:avLst/>
          </a:prstGeom>
        </p:spPr>
      </p:pic>
      <p:pic>
        <p:nvPicPr>
          <p:cNvPr id="13" name="Picture 12" descr="A screenshot of a grid of squares&#10;&#10;Description automatically generated">
            <a:extLst>
              <a:ext uri="{FF2B5EF4-FFF2-40B4-BE49-F238E27FC236}">
                <a16:creationId xmlns:a16="http://schemas.microsoft.com/office/drawing/2014/main" id="{E5223366-3A59-DB50-EAC2-47551886F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3964893"/>
            <a:ext cx="3241674" cy="27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6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F96750-2213-EAB7-7D21-85A231F0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92" y="1332632"/>
            <a:ext cx="4088308" cy="25781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62500" lnSpcReduction="20000"/>
          </a:bodyPr>
          <a:lstStyle/>
          <a:p>
            <a:pPr algn="l"/>
            <a:r>
              <a:rPr lang="en-GB" b="1" i="0" dirty="0">
                <a:solidFill>
                  <a:schemeClr val="tx1"/>
                </a:solidFill>
                <a:effectLst/>
                <a:latin typeface="Söhne"/>
              </a:rPr>
              <a:t>Predicting Car Prices with </a:t>
            </a:r>
            <a:r>
              <a:rPr lang="en-GB" b="1" i="0" dirty="0" err="1">
                <a:solidFill>
                  <a:schemeClr val="tx1"/>
                </a:solidFill>
                <a:effectLst/>
                <a:latin typeface="Söhne"/>
              </a:rPr>
              <a:t>RANSACRegressor</a:t>
            </a:r>
            <a:r>
              <a:rPr lang="en-GB" b="1" i="0" dirty="0">
                <a:solidFill>
                  <a:schemeClr val="tx1"/>
                </a:solidFill>
                <a:effectLst/>
                <a:latin typeface="Söhne"/>
              </a:rPr>
              <a:t>:</a:t>
            </a:r>
            <a:endParaRPr lang="en-GB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chemeClr val="tx1"/>
                </a:solidFill>
                <a:effectLst/>
                <a:latin typeface="Söhne"/>
              </a:rPr>
              <a:t>Data Preparation:</a:t>
            </a:r>
            <a:endParaRPr lang="en-GB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Extracted features (X) from '</a:t>
            </a:r>
            <a:r>
              <a:rPr lang="en-GB" b="0" i="0" dirty="0" err="1">
                <a:solidFill>
                  <a:schemeClr val="tx1"/>
                </a:solidFill>
                <a:effectLst/>
                <a:latin typeface="Söhne"/>
              </a:rPr>
              <a:t>cars_sold_df</a:t>
            </a: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,' excluding the 'price’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column.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Set the target variable (y) to the 'price' column.</a:t>
            </a:r>
          </a:p>
          <a:p>
            <a:pPr algn="l"/>
            <a:r>
              <a:rPr lang="en-GB" b="1" i="0" dirty="0">
                <a:solidFill>
                  <a:schemeClr val="tx1"/>
                </a:solidFill>
                <a:effectLst/>
                <a:latin typeface="Söhne"/>
              </a:rPr>
              <a:t>Handling Categorical Variables:</a:t>
            </a:r>
            <a:endParaRPr lang="en-GB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Identified and one-hot encoded categorical columns in X.</a:t>
            </a:r>
          </a:p>
          <a:p>
            <a:pPr algn="l"/>
            <a:r>
              <a:rPr lang="en-GB" b="1" i="0" dirty="0">
                <a:solidFill>
                  <a:schemeClr val="tx1"/>
                </a:solidFill>
                <a:effectLst/>
                <a:latin typeface="Söhne"/>
              </a:rPr>
              <a:t>Train-Test Split:</a:t>
            </a:r>
            <a:endParaRPr lang="en-GB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Split the dataset into training (80%) and testing (20%) sets.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Ensured reproducibility with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Söhne"/>
              </a:rPr>
              <a:t>random_state</a:t>
            </a: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=42.</a:t>
            </a:r>
          </a:p>
          <a:p>
            <a:pPr algn="l"/>
            <a:r>
              <a:rPr lang="en-GB" b="1" i="0" dirty="0">
                <a:solidFill>
                  <a:schemeClr val="tx1"/>
                </a:solidFill>
                <a:effectLst/>
                <a:latin typeface="Söhne"/>
              </a:rPr>
              <a:t>Model Initialization and Training:</a:t>
            </a:r>
            <a:endParaRPr lang="en-GB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Initialized a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Söhne"/>
              </a:rPr>
              <a:t>RANSACRegressor</a:t>
            </a: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 model with a maximum of 100 trials.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Trained the model on the training data.</a:t>
            </a:r>
          </a:p>
          <a:p>
            <a:pPr algn="l"/>
            <a:r>
              <a:rPr lang="en-GB" b="1" i="0" dirty="0">
                <a:solidFill>
                  <a:schemeClr val="tx1"/>
                </a:solidFill>
                <a:effectLst/>
                <a:latin typeface="Söhne"/>
              </a:rPr>
              <a:t>Result:</a:t>
            </a:r>
            <a:endParaRPr lang="en-GB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Obtained a trained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Söhne"/>
              </a:rPr>
              <a:t>RANSACRegressor</a:t>
            </a: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 model capable of predicting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car prices, considering potential outliers.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0CC1-0786-94D6-64AF-8B43B672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RANSAC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3C685-46C0-8D77-4969-AB32C596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340768"/>
            <a:ext cx="4572000" cy="257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7AC50-02FD-3117-D41D-5AC2159DE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8" y="4009202"/>
            <a:ext cx="3182142" cy="2722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9DC2B-8E76-7194-2A8C-A826345F6154}"/>
              </a:ext>
            </a:extLst>
          </p:cNvPr>
          <p:cNvSpPr txBox="1"/>
          <p:nvPr/>
        </p:nvSpPr>
        <p:spPr>
          <a:xfrm>
            <a:off x="3851920" y="4293096"/>
            <a:ext cx="482453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200" b="1" i="0" dirty="0">
                <a:effectLst/>
                <a:latin typeface="Söhne"/>
              </a:rPr>
              <a:t>Model Training:</a:t>
            </a:r>
            <a:endParaRPr lang="en-GB" sz="12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Söhne"/>
              </a:rPr>
              <a:t>Utilized </a:t>
            </a:r>
            <a:r>
              <a:rPr lang="en-GB" sz="1200" b="0" i="0" dirty="0" err="1">
                <a:effectLst/>
                <a:latin typeface="Söhne"/>
              </a:rPr>
              <a:t>RANSACRegressor</a:t>
            </a:r>
            <a:r>
              <a:rPr lang="en-GB" sz="1200" b="0" i="0" dirty="0">
                <a:effectLst/>
                <a:latin typeface="Söhne"/>
              </a:rPr>
              <a:t> with default settings on the training data.</a:t>
            </a:r>
          </a:p>
          <a:p>
            <a:pPr algn="l"/>
            <a:r>
              <a:rPr lang="en-GB" sz="1200" b="1" i="0" dirty="0">
                <a:effectLst/>
                <a:latin typeface="Söhne"/>
              </a:rPr>
              <a:t>Prediction and Evaluation:</a:t>
            </a:r>
            <a:endParaRPr lang="en-GB" sz="12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Söhne"/>
              </a:rPr>
              <a:t>Made predictions on the testing 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Söhne"/>
              </a:rPr>
              <a:t>Evaluated using metrics: MAE, MSE, RMSE, R2.</a:t>
            </a:r>
          </a:p>
          <a:p>
            <a:pPr algn="l"/>
            <a:r>
              <a:rPr lang="en-GB" sz="1200" b="1" i="0" dirty="0">
                <a:effectLst/>
                <a:latin typeface="Söhne"/>
              </a:rPr>
              <a:t>Results:</a:t>
            </a:r>
            <a:endParaRPr lang="en-GB" sz="12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Söhne"/>
              </a:rPr>
              <a:t>Obtained predicted car prices on the testing set along with key evaluation metrics.</a:t>
            </a:r>
          </a:p>
          <a:p>
            <a:pPr algn="l"/>
            <a:r>
              <a:rPr lang="en-GB" sz="1200" b="1" i="0" dirty="0">
                <a:effectLst/>
                <a:latin typeface="Söhne"/>
              </a:rPr>
              <a:t>Interpretation:</a:t>
            </a:r>
            <a:endParaRPr lang="en-GB" sz="12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Söhne"/>
              </a:rPr>
              <a:t>Interpreted metrics (MAE, MSE, RMSE, R2) to gain insights into the model's performance.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46673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12806</TotalTime>
  <Words>960</Words>
  <Application>Microsoft Macintosh PowerPoint</Application>
  <PresentationFormat>On-screen Show (4:3)</PresentationFormat>
  <Paragraphs>140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Google Sans</vt:lpstr>
      <vt:lpstr>Söhne</vt:lpstr>
      <vt:lpstr>Calibri</vt:lpstr>
      <vt:lpstr>Slack-Lato</vt:lpstr>
      <vt:lpstr>굴림체</vt:lpstr>
      <vt:lpstr>-apple-system</vt:lpstr>
      <vt:lpstr>맑은 고딕</vt:lpstr>
      <vt:lpstr>Calibri Light</vt:lpstr>
      <vt:lpstr>Arial</vt:lpstr>
      <vt:lpstr>Office 테마</vt:lpstr>
      <vt:lpstr>CAR PRICE PREDICTION</vt:lpstr>
      <vt:lpstr>PowerPoint Presentation</vt:lpstr>
      <vt:lpstr>DATA CLEANING</vt:lpstr>
      <vt:lpstr>SQL data </vt:lpstr>
      <vt:lpstr>Data visualisations</vt:lpstr>
      <vt:lpstr>PowerPoint Presentation</vt:lpstr>
      <vt:lpstr>PCA AND LINEAR REGRESSION</vt:lpstr>
      <vt:lpstr>PCA AND LINEAR REGRESSION</vt:lpstr>
      <vt:lpstr>RANSAC MODEL</vt:lpstr>
      <vt:lpstr>RANSAC MODEL</vt:lpstr>
      <vt:lpstr>DECISION TREE REGRESSOR </vt:lpstr>
      <vt:lpstr>RANDOM FOREST TREE </vt:lpstr>
      <vt:lpstr>EXCEL BREAKDOWN</vt:lpstr>
      <vt:lpstr>EVALUATION 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Jaspreet Kalsi</cp:lastModifiedBy>
  <cp:revision>3</cp:revision>
  <dcterms:created xsi:type="dcterms:W3CDTF">2010-02-01T08:03:16Z</dcterms:created>
  <dcterms:modified xsi:type="dcterms:W3CDTF">2024-01-24T20:41:13Z</dcterms:modified>
  <cp:category>www.slidemembers.com</cp:category>
</cp:coreProperties>
</file>